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9" r:id="rId2"/>
    <p:sldId id="266" r:id="rId3"/>
    <p:sldId id="263" r:id="rId4"/>
    <p:sldId id="262" r:id="rId5"/>
    <p:sldId id="264" r:id="rId6"/>
    <p:sldId id="265" r:id="rId7"/>
    <p:sldId id="267" r:id="rId8"/>
    <p:sldId id="268" r:id="rId9"/>
    <p:sldId id="270" r:id="rId10"/>
    <p:sldId id="272" r:id="rId11"/>
    <p:sldId id="273" r:id="rId12"/>
    <p:sldId id="274" r:id="rId13"/>
    <p:sldId id="269" r:id="rId14"/>
    <p:sldId id="275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0A500"/>
    <a:srgbClr val="53B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F2D7-86DE-4570-B70C-15B8D4D59528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24354-4290-4913-935E-1DECA8B03A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08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71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ED303-5ADA-5C19-2EEC-E10550CFC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4F8CB7-A42A-A322-02FB-B38795AA4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3FCFF39-B7BF-2D1D-7814-68D278F50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B2E8E6-A1AA-0B4E-6E0D-DA157DFF7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05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2617-C00C-055D-4A91-077230FF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CFA4CB-DF93-D274-5B84-D2A9137C7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24819C-DE12-8691-E94E-010942A36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A115C4-3A1E-B605-4F11-D215DA7B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23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4B613-9061-D796-3CBE-0BD6165E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FC5AC25-7444-D1FC-3ACF-C5789F208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38ACE40-5147-A55A-AF75-DB29AF17E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B88755-5840-EFF0-314A-98702E366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62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20D2F-1382-3FDD-5487-6B2AA09D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7C93929-D942-A8D8-89D3-44EFC7297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82D4204-7CFB-D689-709A-A5F6485B3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86AD4C-330C-EF68-6D9A-F8271CE17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665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C7D9-1E72-BBFA-9EB4-CAACF20CB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22EFD84-4D99-48A9-5D8F-C5139A232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3A216B-3E79-D22D-A942-79B176029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9B3DDF-E42A-1EBE-369B-5740A403C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81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FF799-81E7-9723-6BF6-C99E0CAE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87046B6-7F8C-27D7-1DD5-9902522C8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922993-E089-11A8-E873-05682CD1B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Badane są dane ilościowe i jakościowe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A9C141-574B-DCC6-E20C-2D2286623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22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786BE-5A0B-DDC3-075F-D0051C2A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E06A63-6B93-0CCC-0503-B8B924C73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DE6F166-A1C8-5D2D-7FEF-85D3C9867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97EFC4-9780-F662-1D90-A226DFDED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8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11AF-7ADE-0F61-FC16-A2CF73D4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B083109-5A17-DBD1-214E-9EA4C6C6A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A8B5767-C058-38E8-06FF-FA391F833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271BA1-9615-F0F9-96A3-12921E6E7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04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64012-95B1-0AC8-31F0-6449D1875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99A76F9-313C-DED5-C65A-8E0305480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E3769C4-96AE-89E5-59A5-E46F28CC3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BE478A-08A3-9345-367E-3F51B1B96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12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18D4E-53C6-3BC8-4103-7636EEB4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240FE08-A8D6-3B32-DFA6-26CC78076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10E9AE4-8BB7-F617-ABB7-7485F850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D0D3D4-2723-668F-02BA-D9F6E30FF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2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94E0C-8AA8-F161-06D1-4B244A0C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FA58AFF-6A73-03EE-B5E1-3BEF76235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E06B7B4-6677-A692-052E-9FF82A0E9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7F9150-BD24-F724-E1ED-7594AEA11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22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F4343-29EA-8F9F-BB76-17F78F09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985BE10-5501-5F31-3B90-15D433CC1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5788A87-013E-A16A-B783-73DE89351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D224D7-E6D6-2086-5F0E-1153B3539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21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EE81-AED7-AB39-B655-BE8B8D2B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1911C0B-7FF4-5F1B-5B2C-5BA66F89F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3045A5-4EDE-442B-1908-7011687A7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EBD59C-FC77-5E48-33F8-44A5DD764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24354-4290-4913-935E-1DECA8B03AC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85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01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68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30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54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18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7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5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43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07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0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0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31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87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96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30BA-E82C-47A4-8000-5DAC6DD0E9B9}" type="datetimeFigureOut">
              <a:rPr lang="pl-PL" smtClean="0"/>
              <a:t>11.01.2026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71BC-66E8-493A-806B-F18BFDBC95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3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7DA71-4603-5CFC-F10A-34F3661F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A2FCC7A-C358-4E75-1F22-72AF749A3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2" y="574491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F000E27-C5E5-7B71-E306-CBF76E19A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446120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67EDB8F-B913-19C1-4019-CD169A96B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126325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FB3B1F0-70E7-1DAD-4729-6CF0DB708F62}"/>
              </a:ext>
            </a:extLst>
          </p:cNvPr>
          <p:cNvSpPr txBox="1"/>
          <p:nvPr/>
        </p:nvSpPr>
        <p:spPr>
          <a:xfrm>
            <a:off x="1417158" y="1925695"/>
            <a:ext cx="9357681" cy="2352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LABORATORIUM</a:t>
            </a:r>
            <a:br>
              <a:rPr lang="pl-PL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pl-PL" sz="4000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2">
                      <a:lumMod val="75000"/>
                      <a:alpha val="66000"/>
                    </a:schemeClr>
                  </a:outerShdw>
                </a:effectLst>
                <a:latin typeface="Bahnschrift SemiBold" panose="020B0502040204020203" pitchFamily="34" charset="0"/>
              </a:rPr>
              <a:t>BEZPIECZEŃSTWA RUCHU DROGOWEGO</a:t>
            </a:r>
          </a:p>
        </p:txBody>
      </p:sp>
    </p:spTree>
    <p:extLst>
      <p:ext uri="{BB962C8B-B14F-4D97-AF65-F5344CB8AC3E}">
        <p14:creationId xmlns:p14="http://schemas.microsoft.com/office/powerpoint/2010/main" val="86354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3AA6D-0759-B87A-5DB6-F8D2D9C3E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12B6BF0-6E85-FED3-FB1F-904727364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559923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8540B9F-2DD9-3A90-AB00-98FE38D1E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6" y="403127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AD6E290-AA61-94AD-D52B-9424A149C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02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3B043EB-2BF0-D6EF-A3EA-7562BDBAB692}"/>
              </a:ext>
            </a:extLst>
          </p:cNvPr>
          <p:cNvSpPr txBox="1"/>
          <p:nvPr/>
        </p:nvSpPr>
        <p:spPr>
          <a:xfrm>
            <a:off x="93134" y="1105715"/>
            <a:ext cx="12192000" cy="415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STATUS QUO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Na palcu manewrowym główną przyczyną niepowodzenia było zadanie: 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Jazdy pasem ruchu do przodu i tyłu po prostej i po łuku.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68 % spośród wszystkich wyników negatywnych uzyskanych na placu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20% wszystkich egzaminowanych uzyskało w tym zadaniu wynik negatywny</a:t>
            </a:r>
          </a:p>
        </p:txBody>
      </p:sp>
    </p:spTree>
    <p:extLst>
      <p:ext uri="{BB962C8B-B14F-4D97-AF65-F5344CB8AC3E}">
        <p14:creationId xmlns:p14="http://schemas.microsoft.com/office/powerpoint/2010/main" val="372255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3DE6-CBC8-1FA3-E572-EEC048A5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6D4FB1-6E7C-FF6C-78D6-CEE819C9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559923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932A8C3-9283-B617-C23F-E74106A97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6" y="403127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7234DF9-6E05-4EEC-28B9-A7297611F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02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E5F4B0E-E73C-6397-77ED-0ED994568DD7}"/>
              </a:ext>
            </a:extLst>
          </p:cNvPr>
          <p:cNvSpPr txBox="1"/>
          <p:nvPr/>
        </p:nvSpPr>
        <p:spPr>
          <a:xfrm>
            <a:off x="93134" y="1105715"/>
            <a:ext cx="12192000" cy="415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STATUS QUO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W ruchu drogowym główną przyczyną niepowodzenia było: 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Zachowanie skutkujące doprowadzeniem do kolizji drogowej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53 % spośród wszystkich wyników negatywnych uzyskanych w ruchu drogowym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17 % wszystkich egzaminowanych uzyskało z tego powodu wynik negatywny</a:t>
            </a:r>
          </a:p>
        </p:txBody>
      </p:sp>
    </p:spTree>
    <p:extLst>
      <p:ext uri="{BB962C8B-B14F-4D97-AF65-F5344CB8AC3E}">
        <p14:creationId xmlns:p14="http://schemas.microsoft.com/office/powerpoint/2010/main" val="240879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7C3EB-3050-66E6-B3DE-AB7DD1C1B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BB09623-07FF-35AF-1D33-5C2E23C98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559923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E430BA4-21D0-0EDE-F81B-E55BF49BF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6" y="403127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2BE55ED-160D-EF5A-32F2-A4E13243B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02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144B65-BC1A-D4C7-EB13-D3F34BB31F9B}"/>
              </a:ext>
            </a:extLst>
          </p:cNvPr>
          <p:cNvSpPr txBox="1"/>
          <p:nvPr/>
        </p:nvSpPr>
        <p:spPr>
          <a:xfrm>
            <a:off x="93134" y="1105715"/>
            <a:ext cx="12192000" cy="415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STATUS QUO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W ruchu drogowym innymi istotnymi przyczynami niepowodzeń były: 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Nieustąpienie pierwszeństwa na skrzyżowaniu innym pojazdom ( 21 % / 7% )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Nieustąpienie pierwszeństwa pieszym ( 4% / 1,3% )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Nieprawidłowe zachowanie w związku z sygnałem czerwonym ( 3,5% / 1,1% )</a:t>
            </a:r>
          </a:p>
        </p:txBody>
      </p:sp>
    </p:spTree>
    <p:extLst>
      <p:ext uri="{BB962C8B-B14F-4D97-AF65-F5344CB8AC3E}">
        <p14:creationId xmlns:p14="http://schemas.microsoft.com/office/powerpoint/2010/main" val="251696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53A1-6C85-B00E-C8F9-B2CE5D34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B1FC0F-607B-4BC8-DD5F-C7BA9198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6081369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D998839-428F-B058-14E2-93342508F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319795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25C54A4-0D85-5FD7-6604-FD796BB8D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35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71E66B7-5E43-6380-B0A4-07DA2183BD1C}"/>
              </a:ext>
            </a:extLst>
          </p:cNvPr>
          <p:cNvSpPr txBox="1"/>
          <p:nvPr/>
        </p:nvSpPr>
        <p:spPr>
          <a:xfrm>
            <a:off x="-1" y="1078319"/>
            <a:ext cx="12192000" cy="4895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FUNKCJONOWANIE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2026 – uporządkowanie danych 										– 1 stycznia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2026 – podpisanie Listu Intencyjnego 								- 12 stycznia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2026 – podpisanie Porozumienia o współpracy						- do końca II kw.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2026 – przygotowanie otoczenia prawnego							- do końca roku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2026 – pilotażowe wdrożenie aplikacji ,,Mobilny egzaminator”	- IV kw.</a:t>
            </a:r>
          </a:p>
        </p:txBody>
      </p:sp>
    </p:spTree>
    <p:extLst>
      <p:ext uri="{BB962C8B-B14F-4D97-AF65-F5344CB8AC3E}">
        <p14:creationId xmlns:p14="http://schemas.microsoft.com/office/powerpoint/2010/main" val="286165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072BE-838A-9B3F-79C0-034116C2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F5183C0-806E-36BA-F8DC-1A7D86362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6081369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844875F-A376-32A3-AD9F-0D95457EC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319795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A6CD21B-39C6-7DBF-4FFD-5F8E442A6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35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C05ECF9-E048-7EFE-9DE2-3CD4171C6CDA}"/>
              </a:ext>
            </a:extLst>
          </p:cNvPr>
          <p:cNvSpPr txBox="1"/>
          <p:nvPr/>
        </p:nvSpPr>
        <p:spPr>
          <a:xfrm>
            <a:off x="-1" y="1078319"/>
            <a:ext cx="12192000" cy="4895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KIERUNKI ROZWOJU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POZYSKIWANIE DANYCH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FIRMY UBEZPIECZENIOWE							LEKARZE I PSYCHOLOGOWIE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SŁUŻBA ZDROWIA									WYROKI SĄDÓW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ZARZĄDY DRÓG										NARUSZENIA / MANDATY / PUNKTY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STACJE KONTROLI POJAZDÓW					WYDZIAŁY KOMUNIKACJI</a:t>
            </a:r>
          </a:p>
        </p:txBody>
      </p:sp>
    </p:spTree>
    <p:extLst>
      <p:ext uri="{BB962C8B-B14F-4D97-AF65-F5344CB8AC3E}">
        <p14:creationId xmlns:p14="http://schemas.microsoft.com/office/powerpoint/2010/main" val="63088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2B9D-2829-F1C2-A284-D1CF18AD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15F5A5F-49C2-7D6D-8D66-CAE275029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5949847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2C569A7-FDA2-4A4F-2A3F-8A161D521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5" y="465513"/>
            <a:ext cx="2371567" cy="57070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FDF49E5-7603-227A-F36E-573DDE298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08" y="212587"/>
            <a:ext cx="1172089" cy="100800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D192990-7B2F-EA41-140C-7D0825168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77" y="1404952"/>
            <a:ext cx="11333446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01B2-65EA-9DC9-F9F3-29B01FE82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271FB2-51A5-04F1-AAC2-4CD288C2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0" y="5829760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3121C1C-CE31-EBC8-0AC7-D99F0F4E7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446120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EE63E18-2231-58A0-803A-8D6E477B0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126325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4461F2B-8A9A-5D5B-7048-651669135D1B}"/>
              </a:ext>
            </a:extLst>
          </p:cNvPr>
          <p:cNvSpPr txBox="1"/>
          <p:nvPr/>
        </p:nvSpPr>
        <p:spPr>
          <a:xfrm>
            <a:off x="0" y="1271849"/>
            <a:ext cx="12192000" cy="3583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ISTOTA</a:t>
            </a:r>
          </a:p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Badanie procesu szkolenia i egzaminowania </a:t>
            </a:r>
          </a:p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w kontekście ich wpływu na stan BRD</a:t>
            </a:r>
            <a:endParaRPr lang="pl-PL" sz="4000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75000"/>
                    <a:alpha val="66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61ABF-FAFC-7E26-3CCA-57D390BEA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FBD0E95-5F7B-F73F-32DB-33304A052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6" y="573526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7330CE5-6CB4-81E5-50BA-543C2C952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7" y="193153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49BA3E-E032-FA53-CE85-A33F75659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384" y="2856238"/>
            <a:ext cx="1332000" cy="114552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DFC85AA-AEDF-B612-84DA-FBD845E4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281" y="1040713"/>
            <a:ext cx="812057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5CA5-6CAE-191F-6599-3F3C22B0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37B4E9C-89EC-478B-EB39-6B087A944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6" y="573526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CAC1DE1-D7B0-D192-2E89-196837476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7" y="193153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3E75DCD-A99A-2C46-F9EE-18759DA59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384" y="2856238"/>
            <a:ext cx="1332000" cy="1145524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61C35FD-97FE-A542-0091-C7D3FE7EA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113" y="1044342"/>
            <a:ext cx="8163174" cy="43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5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30D6D-0762-734B-B5DC-0F5DFA1B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B706BFB-34C3-02D6-9002-AE97CF42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2" y="574491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438B68-B6FB-164D-D86E-518CA4B94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446120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4B5C989-6657-E17F-3413-4F401D93F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126325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7E5E052-F652-55CC-CE54-E45FFCB351AF}"/>
              </a:ext>
            </a:extLst>
          </p:cNvPr>
          <p:cNvSpPr txBox="1"/>
          <p:nvPr/>
        </p:nvSpPr>
        <p:spPr>
          <a:xfrm>
            <a:off x="0" y="1247697"/>
            <a:ext cx="12192000" cy="4362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53BC18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MOTYW POWSTANIA</a:t>
            </a:r>
          </a:p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ISTNIENIE ZWIĄZKU PRZYCZYNOWEGO</a:t>
            </a:r>
          </a:p>
          <a:p>
            <a:pPr algn="ctr">
              <a:lnSpc>
                <a:spcPct val="200000"/>
              </a:lnSpc>
            </a:pPr>
            <a: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POMIEDZY JAKOŚCIĄ SZKOLENIA, SPOSOBEM EGZAMIOWANIA </a:t>
            </a:r>
          </a:p>
          <a:p>
            <a:pPr algn="ctr">
              <a:lnSpc>
                <a:spcPct val="200000"/>
              </a:lnSpc>
            </a:pPr>
            <a:r>
              <a:rPr lang="pl-PL" sz="32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A BEZPIECZEŃSTWEM RUCHU DROGOWEGO</a:t>
            </a:r>
            <a:endParaRPr lang="pl-PL" sz="3200" dirty="0">
              <a:solidFill>
                <a:srgbClr val="0070C0"/>
              </a:solidFill>
              <a:effectLst>
                <a:outerShdw blurRad="50800" dist="50800" dir="5400000" algn="ctr" rotWithShape="0">
                  <a:schemeClr val="accent2">
                    <a:lumMod val="75000"/>
                    <a:alpha val="66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3D2A-EDAF-FA8D-7C62-BB736E15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9A76BFA-3D7E-041A-4907-53AB672F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2" y="574491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307B32C-60B3-CE69-B11C-F6D53BA35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193153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2D19E7-2656-D5ED-609E-9A2EEB337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881FDF6-850A-4ABD-19E1-F225FC48D18E}"/>
              </a:ext>
            </a:extLst>
          </p:cNvPr>
          <p:cNvSpPr txBox="1"/>
          <p:nvPr/>
        </p:nvSpPr>
        <p:spPr>
          <a:xfrm>
            <a:off x="0" y="1044546"/>
            <a:ext cx="12192000" cy="6784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HISTORIA IDEI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1983 – egzaminator dokumentuje przyczynę ustalenia wyniku negatywnego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1998 – powstanie WORD - zostaje utworzona się funkcja egzaminatora analityka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2000 – Dyrektor WORD przekazuje Starostom informacje statystyczne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2000 – egzaminator przekazuje osobie egzaminowanej arkusz przebiegu egzaminu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2001 - Dyrektor WORD przekazuje Starostom i Wojewodom informacje statystyczne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2006 - Dyrektor WORD przekazuje Starostom i Marszałkom informacje statystyczne  </a:t>
            </a:r>
          </a:p>
          <a:p>
            <a:pPr algn="ctr">
              <a:lnSpc>
                <a:spcPct val="200000"/>
              </a:lnSpc>
            </a:pPr>
            <a:endParaRPr lang="pl-PL" sz="40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7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2724E-4B4B-D042-B0D9-071961BD1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7A5460-7D1E-E5F8-EBEC-DB8096C9D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2" y="574491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0CB07C1-C0EA-B164-B5E8-AE33B7F4D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446120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68CF984-D07C-8362-0DBB-B52AA735F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126325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16685A5-53D3-7AA4-B1C3-45087020530B}"/>
              </a:ext>
            </a:extLst>
          </p:cNvPr>
          <p:cNvSpPr txBox="1"/>
          <p:nvPr/>
        </p:nvSpPr>
        <p:spPr>
          <a:xfrm>
            <a:off x="0" y="1185862"/>
            <a:ext cx="12192000" cy="7111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HISTORIA IDEI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2009 – egzaminator przekazuje osobie egzaminowanej arkusz przebiegu egzaminu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2013 – wejście w życie ustawy o kierujących pojazdami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2013 – sporządzanie przez Starostów i Marszałków analiz statystycznych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2013 – nowe zadania WORD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		1) współpraca z Wojewódzką Radą BRD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		2) współpraca ze Starostami przy sprawowaniu nadzoru nad szkoleniem</a:t>
            </a:r>
          </a:p>
          <a:p>
            <a:pPr>
              <a:lnSpc>
                <a:spcPct val="200000"/>
              </a:lnSpc>
            </a:pP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31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8923-9A3E-ADAE-1BFB-D6B8EF98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E0A34E-1559-F424-99CC-0E83AB20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04" y="5751169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EA8F84B-D329-A38D-21B5-539CAE83B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" y="446120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ADC9205-D872-F9CF-CBD1-B55CFE2F8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02" y="126325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167BD7C-9A77-803A-C4F4-8484E214771E}"/>
              </a:ext>
            </a:extLst>
          </p:cNvPr>
          <p:cNvSpPr txBox="1"/>
          <p:nvPr/>
        </p:nvSpPr>
        <p:spPr>
          <a:xfrm>
            <a:off x="0" y="1185862"/>
            <a:ext cx="12192000" cy="415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HISTORIA IDEI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2013 – wdrożenie jednolitego Systemu Teleinformatycznego SI WORD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2019 – umożliwienie uszczegółowienia przekazywanych danych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2023 – Sprawozdanie pokontrolne NIK – uruchomienie przewidzianych narzędzi 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2023 – Wdrożenie Mazowieckiego Programu BRD 2023-2030 – Powołanie LBRD</a:t>
            </a:r>
          </a:p>
        </p:txBody>
      </p:sp>
    </p:spTree>
    <p:extLst>
      <p:ext uri="{BB962C8B-B14F-4D97-AF65-F5344CB8AC3E}">
        <p14:creationId xmlns:p14="http://schemas.microsoft.com/office/powerpoint/2010/main" val="5862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76ABB-094F-7F4F-8FBD-4A523F1F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34F915E-51CB-1862-19C5-D2A869473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04" y="5599231"/>
            <a:ext cx="785591" cy="71908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424CEC-E176-3BAA-7905-D51C9624B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6" y="403127"/>
            <a:ext cx="2371567" cy="50593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161E445-B5B6-606C-63DC-9524E1D75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02" y="0"/>
            <a:ext cx="1332000" cy="11455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17A1B17-5071-ED86-9DBF-C8A74869BE65}"/>
              </a:ext>
            </a:extLst>
          </p:cNvPr>
          <p:cNvSpPr txBox="1"/>
          <p:nvPr/>
        </p:nvSpPr>
        <p:spPr>
          <a:xfrm>
            <a:off x="93134" y="1105715"/>
            <a:ext cx="12192000" cy="6372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4000" dirty="0">
                <a:solidFill>
                  <a:srgbClr val="60A500"/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STATUS QUO</a:t>
            </a:r>
            <a:endParaRPr lang="pl-PL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Od 1 do 10 stycznia 2026 roku WORD w Warszawie zorganizował 1438 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egzaminów praktycznych w zakresie kategorii B prawa jazdy.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567 uzyskało wynik pozytywny. Stanowi to 39,43%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871 osób uzyskało wynik negatywny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403 osoby uzyskały wynik negatywny na placu. Stanowi to 28,03%</a:t>
            </a:r>
          </a:p>
          <a:p>
            <a:pPr algn="ctr"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468 osób uzyskało wynik negatywny w ruchu drogowym. Stanowi to 32,55%</a:t>
            </a:r>
          </a:p>
          <a:p>
            <a:pPr>
              <a:lnSpc>
                <a:spcPct val="200000"/>
              </a:lnSpc>
            </a:pPr>
            <a:r>
              <a:rPr lang="pl-PL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</a:effectLst>
                <a:latin typeface="Bahnschrift SemiBold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1323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336</TotalTime>
  <Words>564</Words>
  <Application>Microsoft Office PowerPoint</Application>
  <PresentationFormat>Panoramiczny</PresentationFormat>
  <Paragraphs>79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Bahnschrift SemiBold</vt:lpstr>
      <vt:lpstr>Bookman Old Style</vt:lpstr>
      <vt:lpstr>Calibri</vt:lpstr>
      <vt:lpstr>Rockwell</vt:lpstr>
      <vt:lpstr>Damask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Matuszewski</dc:creator>
  <cp:lastModifiedBy>Tomasz Matuszewski</cp:lastModifiedBy>
  <cp:revision>29</cp:revision>
  <dcterms:created xsi:type="dcterms:W3CDTF">2026-01-09T11:20:43Z</dcterms:created>
  <dcterms:modified xsi:type="dcterms:W3CDTF">2026-01-11T20:57:04Z</dcterms:modified>
</cp:coreProperties>
</file>